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6" r:id="rId6"/>
    <p:sldId id="260" r:id="rId7"/>
    <p:sldId id="261" r:id="rId8"/>
    <p:sldId id="262" r:id="rId9"/>
    <p:sldId id="263" r:id="rId10"/>
    <p:sldId id="264" r:id="rId11"/>
    <p:sldId id="265" r:id="rId12"/>
    <p:sldId id="269" r:id="rId13"/>
    <p:sldId id="268" r:id="rId14"/>
    <p:sldId id="26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ro-RO"/>
              <a:t>Faceți clic pentru a edita stilul de titlu coordonator</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a:t>Faceți clic pentru a edita stilul de subtitlu coordonator</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ine panoramică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B61BEF0D-F0BB-DE4B-95CE-6DB70DBA9567}" type="datetimeFigureOut">
              <a:rPr lang="en-US" dirty="0"/>
              <a:pPr/>
              <a:t>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u și legendă">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B61BEF0D-F0BB-DE4B-95CE-6DB70DBA9567}" type="datetimeFigureOut">
              <a:rPr lang="en-US" dirty="0"/>
              <a:pPr/>
              <a:t>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ro-RO"/>
              <a:t>Faceți clic pentru a edita stilul de titlu coordonator</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a:t>Faceţi clic pentru a edita Master stiluri text</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o-RO"/>
              <a:t>Faceţi clic pentru a edita Master stiluri text</a:t>
            </a:r>
          </a:p>
        </p:txBody>
      </p:sp>
      <p:sp>
        <p:nvSpPr>
          <p:cNvPr id="4" name="Date Placeholder 3"/>
          <p:cNvSpPr>
            <a:spLocks noGrp="1"/>
          </p:cNvSpPr>
          <p:nvPr>
            <p:ph type="dt" sz="half" idx="10"/>
          </p:nvPr>
        </p:nvSpPr>
        <p:spPr/>
        <p:txBody>
          <a:bodyPr/>
          <a:lstStyle/>
          <a:p>
            <a:fld id="{B61BEF0D-F0BB-DE4B-95CE-6DB70DBA9567}" type="datetimeFigureOut">
              <a:rPr lang="en-US" dirty="0"/>
              <a:pPr/>
              <a:t>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de vizită">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o-RO"/>
              <a:t>Faceţi clic pentru a edita Master stiluri text</a:t>
            </a:r>
          </a:p>
        </p:txBody>
      </p:sp>
      <p:sp>
        <p:nvSpPr>
          <p:cNvPr id="4" name="Date Placeholder 3"/>
          <p:cNvSpPr>
            <a:spLocks noGrp="1"/>
          </p:cNvSpPr>
          <p:nvPr>
            <p:ph type="dt" sz="half" idx="10"/>
          </p:nvPr>
        </p:nvSpPr>
        <p:spPr/>
        <p:txBody>
          <a:bodyPr/>
          <a:lstStyle/>
          <a:p>
            <a:fld id="{B61BEF0D-F0BB-DE4B-95CE-6DB70DBA9567}" type="datetimeFigureOut">
              <a:rPr lang="en-US" dirty="0"/>
              <a:pPr/>
              <a:t>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t carte de vizită">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ro-RO"/>
              <a:t>Faceți clic pentru a edita stilul de titlu coordonator</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o-RO"/>
              <a:t>Faceţi clic pentru a edita Master stiluri text</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B61BEF0D-F0BB-DE4B-95CE-6DB70DBA9567}" type="datetimeFigureOut">
              <a:rPr lang="en-US" dirty="0"/>
              <a:pPr/>
              <a:t>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devărat sau fals">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ro-RO"/>
              <a:t>Faceți clic pentru a edita stilul de titlu coordonator</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o-RO"/>
              <a:t>Faceţi clic pentru a edita Master stiluri text</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B61BEF0D-F0BB-DE4B-95CE-6DB70DBA9567}" type="datetimeFigureOut">
              <a:rPr lang="en-US" dirty="0"/>
              <a:pPr/>
              <a:t>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p:txBody>
          <a:bodyPr vert="eaVert" ancho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idx="1"/>
          </p:nvPr>
        </p:nvSpPr>
        <p:spPr/>
        <p:txBody>
          <a:bodyPr anchor="ct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B61BEF0D-F0BB-DE4B-95CE-6DB70DBA9567}" type="datetimeFigureOut">
              <a:rPr lang="en-US" dirty="0"/>
              <a:pPr/>
              <a:t>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ro-RO"/>
              <a:t>Faceți clic pentru a edita stilul de titlu coordonator</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B61BEF0D-F0BB-DE4B-95CE-6DB70DBA9567}" type="datetimeFigureOut">
              <a:rPr lang="en-US" dirty="0"/>
              <a:pPr/>
              <a:t>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ro-RO"/>
              <a:t>Faceți clic pentru a edita stilul de titlu coordonator</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10/20/21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10/20/21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D680C3B-086E-CE48-86B0-EC63128285F0}"/>
              </a:ext>
            </a:extLst>
          </p:cNvPr>
          <p:cNvSpPr>
            <a:spLocks noGrp="1"/>
          </p:cNvSpPr>
          <p:nvPr>
            <p:ph type="ctrTitle"/>
          </p:nvPr>
        </p:nvSpPr>
        <p:spPr>
          <a:xfrm>
            <a:off x="0" y="-2620545"/>
            <a:ext cx="10760107" cy="3969083"/>
          </a:xfrm>
        </p:spPr>
        <p:txBody>
          <a:bodyPr/>
          <a:lstStyle/>
          <a:p>
            <a:pPr marL="914400" indent="-914400">
              <a:buFont typeface="+mj-lt"/>
              <a:buAutoNum type="arabicPeriod"/>
            </a:pPr>
            <a:r>
              <a:rPr lang="ro-RO" dirty="0"/>
              <a:t>Moldavi</a:t>
            </a:r>
            <a:r>
              <a:rPr lang="en-GB" dirty="0"/>
              <a:t>ë</a:t>
            </a:r>
            <a:endParaRPr lang="ro-MD" dirty="0"/>
          </a:p>
        </p:txBody>
      </p:sp>
      <p:sp>
        <p:nvSpPr>
          <p:cNvPr id="3" name="Subtitlu 2">
            <a:extLst>
              <a:ext uri="{FF2B5EF4-FFF2-40B4-BE49-F238E27FC236}">
                <a16:creationId xmlns:a16="http://schemas.microsoft.com/office/drawing/2014/main" id="{382F81C4-D21F-8547-BB60-83E099FBE305}"/>
              </a:ext>
            </a:extLst>
          </p:cNvPr>
          <p:cNvSpPr>
            <a:spLocks noGrp="1"/>
          </p:cNvSpPr>
          <p:nvPr>
            <p:ph type="subTitle" idx="1"/>
          </p:nvPr>
        </p:nvSpPr>
        <p:spPr>
          <a:xfrm>
            <a:off x="7311882" y="6073605"/>
            <a:ext cx="5726309" cy="784395"/>
          </a:xfrm>
        </p:spPr>
        <p:txBody>
          <a:bodyPr/>
          <a:lstStyle/>
          <a:p>
            <a:r>
              <a:rPr lang="en-GB" dirty="0"/>
              <a:t>Mirela </a:t>
            </a:r>
            <a:endParaRPr lang="ro-MD" dirty="0"/>
          </a:p>
        </p:txBody>
      </p:sp>
      <p:pic>
        <p:nvPicPr>
          <p:cNvPr id="4" name="Imagine 4">
            <a:extLst>
              <a:ext uri="{FF2B5EF4-FFF2-40B4-BE49-F238E27FC236}">
                <a16:creationId xmlns:a16="http://schemas.microsoft.com/office/drawing/2014/main" id="{BAED25D2-F629-C54D-BA67-5BBF9712E8F4}"/>
              </a:ext>
            </a:extLst>
          </p:cNvPr>
          <p:cNvPicPr>
            <a:picLocks noChangeAspect="1"/>
          </p:cNvPicPr>
          <p:nvPr/>
        </p:nvPicPr>
        <p:blipFill>
          <a:blip r:embed="rId2"/>
          <a:stretch>
            <a:fillRect/>
          </a:stretch>
        </p:blipFill>
        <p:spPr>
          <a:xfrm>
            <a:off x="6396767" y="1666539"/>
            <a:ext cx="5292109" cy="3969082"/>
          </a:xfrm>
          <a:prstGeom prst="rect">
            <a:avLst/>
          </a:prstGeom>
        </p:spPr>
      </p:pic>
      <p:pic>
        <p:nvPicPr>
          <p:cNvPr id="5" name="Imagine 5">
            <a:extLst>
              <a:ext uri="{FF2B5EF4-FFF2-40B4-BE49-F238E27FC236}">
                <a16:creationId xmlns:a16="http://schemas.microsoft.com/office/drawing/2014/main" id="{A269E708-6ED3-0E48-A47D-B92CC796C813}"/>
              </a:ext>
            </a:extLst>
          </p:cNvPr>
          <p:cNvPicPr>
            <a:picLocks noChangeAspect="1"/>
          </p:cNvPicPr>
          <p:nvPr/>
        </p:nvPicPr>
        <p:blipFill>
          <a:blip r:embed="rId3"/>
          <a:stretch>
            <a:fillRect/>
          </a:stretch>
        </p:blipFill>
        <p:spPr>
          <a:xfrm>
            <a:off x="55754" y="1444459"/>
            <a:ext cx="3653983" cy="2723919"/>
          </a:xfrm>
          <a:prstGeom prst="rect">
            <a:avLst/>
          </a:prstGeom>
        </p:spPr>
      </p:pic>
      <p:pic>
        <p:nvPicPr>
          <p:cNvPr id="6" name="Imagine 6">
            <a:extLst>
              <a:ext uri="{FF2B5EF4-FFF2-40B4-BE49-F238E27FC236}">
                <a16:creationId xmlns:a16="http://schemas.microsoft.com/office/drawing/2014/main" id="{C0DACF3D-E112-C34E-9EC6-C32338B83CAF}"/>
              </a:ext>
            </a:extLst>
          </p:cNvPr>
          <p:cNvPicPr>
            <a:picLocks noChangeAspect="1"/>
          </p:cNvPicPr>
          <p:nvPr/>
        </p:nvPicPr>
        <p:blipFill>
          <a:blip r:embed="rId4"/>
          <a:stretch>
            <a:fillRect/>
          </a:stretch>
        </p:blipFill>
        <p:spPr>
          <a:xfrm>
            <a:off x="2627465" y="3262107"/>
            <a:ext cx="4505307" cy="3381998"/>
          </a:xfrm>
          <a:prstGeom prst="rect">
            <a:avLst/>
          </a:prstGeom>
        </p:spPr>
      </p:pic>
    </p:spTree>
    <p:extLst>
      <p:ext uri="{BB962C8B-B14F-4D97-AF65-F5344CB8AC3E}">
        <p14:creationId xmlns:p14="http://schemas.microsoft.com/office/powerpoint/2010/main" val="1015271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CFF8BAB-A472-E34D-BDBD-F708EB36BC9E}"/>
              </a:ext>
            </a:extLst>
          </p:cNvPr>
          <p:cNvSpPr>
            <a:spLocks noGrp="1"/>
          </p:cNvSpPr>
          <p:nvPr>
            <p:ph type="title"/>
          </p:nvPr>
        </p:nvSpPr>
        <p:spPr>
          <a:xfrm>
            <a:off x="573255" y="-359611"/>
            <a:ext cx="9905998" cy="1905000"/>
          </a:xfrm>
        </p:spPr>
        <p:txBody>
          <a:bodyPr>
            <a:normAutofit/>
          </a:bodyPr>
          <a:lstStyle/>
          <a:p>
            <a:r>
              <a:rPr lang="ro-RO" sz="6600" i="1" dirty="0" err="1"/>
              <a:t>Geld</a:t>
            </a:r>
            <a:r>
              <a:rPr lang="ro-RO" sz="6600" i="1" dirty="0"/>
              <a:t> </a:t>
            </a:r>
            <a:endParaRPr lang="ro-MD" sz="6600" i="1" dirty="0"/>
          </a:p>
        </p:txBody>
      </p:sp>
      <p:sp>
        <p:nvSpPr>
          <p:cNvPr id="3" name="Substituent conținut 2">
            <a:extLst>
              <a:ext uri="{FF2B5EF4-FFF2-40B4-BE49-F238E27FC236}">
                <a16:creationId xmlns:a16="http://schemas.microsoft.com/office/drawing/2014/main" id="{1DEF8E0B-1BA9-AE4A-8382-E8CBFF45F65E}"/>
              </a:ext>
            </a:extLst>
          </p:cNvPr>
          <p:cNvSpPr>
            <a:spLocks noGrp="1"/>
          </p:cNvSpPr>
          <p:nvPr>
            <p:ph idx="1"/>
          </p:nvPr>
        </p:nvSpPr>
        <p:spPr>
          <a:xfrm>
            <a:off x="4154402" y="-810598"/>
            <a:ext cx="6751053" cy="3124201"/>
          </a:xfrm>
        </p:spPr>
        <p:txBody>
          <a:bodyPr>
            <a:normAutofit/>
          </a:bodyPr>
          <a:lstStyle/>
          <a:p>
            <a:r>
              <a:rPr lang="ro-MD" sz="5000" b="1" dirty="0"/>
              <a:t>1 Moldavische leu is gelijk aan0,049 euro</a:t>
            </a:r>
            <a:r>
              <a:rPr lang="ro-RO" sz="5000" b="1" dirty="0"/>
              <a:t>.</a:t>
            </a:r>
            <a:endParaRPr lang="ro-MD" sz="5000" b="1" dirty="0"/>
          </a:p>
        </p:txBody>
      </p:sp>
      <p:pic>
        <p:nvPicPr>
          <p:cNvPr id="6" name="Imagine 5">
            <a:extLst>
              <a:ext uri="{FF2B5EF4-FFF2-40B4-BE49-F238E27FC236}">
                <a16:creationId xmlns:a16="http://schemas.microsoft.com/office/drawing/2014/main" id="{E3FBB55F-7B38-D44C-A364-8FFEAA9C489A}"/>
              </a:ext>
            </a:extLst>
          </p:cNvPr>
          <p:cNvPicPr>
            <a:picLocks noChangeAspect="1"/>
          </p:cNvPicPr>
          <p:nvPr/>
        </p:nvPicPr>
        <p:blipFill rotWithShape="1">
          <a:blip r:embed="rId2"/>
          <a:srcRect r="4279" b="9274"/>
          <a:stretch/>
        </p:blipFill>
        <p:spPr>
          <a:xfrm>
            <a:off x="1488991" y="1545389"/>
            <a:ext cx="8640755" cy="5105004"/>
          </a:xfrm>
          <a:prstGeom prst="rect">
            <a:avLst/>
          </a:prstGeom>
        </p:spPr>
      </p:pic>
    </p:spTree>
    <p:extLst>
      <p:ext uri="{BB962C8B-B14F-4D97-AF65-F5344CB8AC3E}">
        <p14:creationId xmlns:p14="http://schemas.microsoft.com/office/powerpoint/2010/main" val="3357193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BA2795D-B954-E646-B61F-16FF17255C2A}"/>
              </a:ext>
            </a:extLst>
          </p:cNvPr>
          <p:cNvSpPr>
            <a:spLocks noGrp="1"/>
          </p:cNvSpPr>
          <p:nvPr>
            <p:ph type="title"/>
          </p:nvPr>
        </p:nvSpPr>
        <p:spPr>
          <a:xfrm>
            <a:off x="2824874" y="-27286"/>
            <a:ext cx="9905998" cy="1905000"/>
          </a:xfrm>
        </p:spPr>
        <p:txBody>
          <a:bodyPr>
            <a:normAutofit/>
          </a:bodyPr>
          <a:lstStyle/>
          <a:p>
            <a:r>
              <a:rPr lang="ro-RO" sz="5900" dirty="0" err="1"/>
              <a:t>Bălănești-heuveL</a:t>
            </a:r>
            <a:r>
              <a:rPr lang="ro-RO" sz="5900" dirty="0"/>
              <a:t> </a:t>
            </a:r>
            <a:endParaRPr lang="ro-MD" sz="5900" dirty="0"/>
          </a:p>
        </p:txBody>
      </p:sp>
      <p:sp>
        <p:nvSpPr>
          <p:cNvPr id="3" name="Substituent conținut 2">
            <a:extLst>
              <a:ext uri="{FF2B5EF4-FFF2-40B4-BE49-F238E27FC236}">
                <a16:creationId xmlns:a16="http://schemas.microsoft.com/office/drawing/2014/main" id="{7FA6FC35-B6CD-4743-A711-7B420DE7D4F7}"/>
              </a:ext>
            </a:extLst>
          </p:cNvPr>
          <p:cNvSpPr>
            <a:spLocks noGrp="1"/>
          </p:cNvSpPr>
          <p:nvPr>
            <p:ph idx="1"/>
          </p:nvPr>
        </p:nvSpPr>
        <p:spPr>
          <a:xfrm>
            <a:off x="-86893" y="2360624"/>
            <a:ext cx="5823535" cy="3124201"/>
          </a:xfrm>
        </p:spPr>
        <p:txBody>
          <a:bodyPr>
            <a:normAutofit fontScale="70000" lnSpcReduction="20000"/>
          </a:bodyPr>
          <a:lstStyle/>
          <a:p>
            <a:r>
              <a:rPr lang="ro-MD" sz="5800" dirty="0"/>
              <a:t>De Bălăneşti-heuvel is het hoogste punt op het grondgebied van de Republiek Moldavië, met een hoogte van 430 m.</a:t>
            </a:r>
          </a:p>
        </p:txBody>
      </p:sp>
      <p:pic>
        <p:nvPicPr>
          <p:cNvPr id="6" name="Imagine 5">
            <a:extLst>
              <a:ext uri="{FF2B5EF4-FFF2-40B4-BE49-F238E27FC236}">
                <a16:creationId xmlns:a16="http://schemas.microsoft.com/office/drawing/2014/main" id="{D8C0F0A0-B8CD-0946-AFBC-10EA530B159D}"/>
              </a:ext>
            </a:extLst>
          </p:cNvPr>
          <p:cNvPicPr>
            <a:picLocks noChangeAspect="1"/>
          </p:cNvPicPr>
          <p:nvPr/>
        </p:nvPicPr>
        <p:blipFill>
          <a:blip r:embed="rId2"/>
          <a:stretch>
            <a:fillRect/>
          </a:stretch>
        </p:blipFill>
        <p:spPr>
          <a:xfrm>
            <a:off x="5698998" y="1877714"/>
            <a:ext cx="6468812" cy="4311316"/>
          </a:xfrm>
          <a:prstGeom prst="rect">
            <a:avLst/>
          </a:prstGeom>
        </p:spPr>
      </p:pic>
    </p:spTree>
    <p:extLst>
      <p:ext uri="{BB962C8B-B14F-4D97-AF65-F5344CB8AC3E}">
        <p14:creationId xmlns:p14="http://schemas.microsoft.com/office/powerpoint/2010/main" val="1472936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E4003AF-B364-7E49-AC96-F7C3015AA151}"/>
              </a:ext>
            </a:extLst>
          </p:cNvPr>
          <p:cNvSpPr>
            <a:spLocks noGrp="1"/>
          </p:cNvSpPr>
          <p:nvPr>
            <p:ph type="title"/>
          </p:nvPr>
        </p:nvSpPr>
        <p:spPr>
          <a:xfrm>
            <a:off x="868947" y="-8191"/>
            <a:ext cx="9527100" cy="1563437"/>
          </a:xfrm>
        </p:spPr>
        <p:txBody>
          <a:bodyPr>
            <a:normAutofit/>
          </a:bodyPr>
          <a:lstStyle/>
          <a:p>
            <a:r>
              <a:rPr lang="en-GB" sz="8700" dirty="0" err="1"/>
              <a:t>Mijn</a:t>
            </a:r>
            <a:r>
              <a:rPr lang="en-GB" sz="8700" dirty="0"/>
              <a:t> school </a:t>
            </a:r>
            <a:endParaRPr lang="ro-MD" sz="8700" dirty="0"/>
          </a:p>
        </p:txBody>
      </p:sp>
      <p:sp>
        <p:nvSpPr>
          <p:cNvPr id="4" name="Substituent conținut 3">
            <a:extLst>
              <a:ext uri="{FF2B5EF4-FFF2-40B4-BE49-F238E27FC236}">
                <a16:creationId xmlns:a16="http://schemas.microsoft.com/office/drawing/2014/main" id="{80717E42-866F-CF42-B8DE-5779C7978C11}"/>
              </a:ext>
            </a:extLst>
          </p:cNvPr>
          <p:cNvSpPr>
            <a:spLocks noGrp="1"/>
          </p:cNvSpPr>
          <p:nvPr>
            <p:ph idx="1"/>
          </p:nvPr>
        </p:nvSpPr>
        <p:spPr>
          <a:xfrm>
            <a:off x="-49082" y="3021593"/>
            <a:ext cx="5681579" cy="3124201"/>
          </a:xfrm>
        </p:spPr>
        <p:txBody>
          <a:bodyPr>
            <a:normAutofit fontScale="92500" lnSpcReduction="20000"/>
          </a:bodyPr>
          <a:lstStyle/>
          <a:p>
            <a:r>
              <a:rPr lang="en-GB" sz="8500" dirty="0"/>
              <a:t>De </a:t>
            </a:r>
            <a:r>
              <a:rPr lang="en-GB" sz="8500" dirty="0" err="1"/>
              <a:t>naam</a:t>
            </a:r>
            <a:r>
              <a:rPr lang="en-GB" sz="8500" dirty="0"/>
              <a:t> van </a:t>
            </a:r>
            <a:r>
              <a:rPr lang="en-GB" sz="8500" dirty="0" err="1"/>
              <a:t>mijn</a:t>
            </a:r>
            <a:r>
              <a:rPr lang="en-GB" sz="8500" dirty="0"/>
              <a:t> school is “</a:t>
            </a:r>
            <a:r>
              <a:rPr lang="en-GB" sz="8500" dirty="0" err="1"/>
              <a:t>Universul</a:t>
            </a:r>
            <a:r>
              <a:rPr lang="en-GB" sz="8500" dirty="0"/>
              <a:t>” </a:t>
            </a:r>
            <a:endParaRPr lang="ro-MD" sz="8500" dirty="0"/>
          </a:p>
        </p:txBody>
      </p:sp>
      <p:pic>
        <p:nvPicPr>
          <p:cNvPr id="8" name="Imagine 7">
            <a:extLst>
              <a:ext uri="{FF2B5EF4-FFF2-40B4-BE49-F238E27FC236}">
                <a16:creationId xmlns:a16="http://schemas.microsoft.com/office/drawing/2014/main" id="{C8755788-3CC6-2145-A55D-827B214E3F54}"/>
              </a:ext>
            </a:extLst>
          </p:cNvPr>
          <p:cNvPicPr>
            <a:picLocks noChangeAspect="1"/>
          </p:cNvPicPr>
          <p:nvPr/>
        </p:nvPicPr>
        <p:blipFill>
          <a:blip r:embed="rId2"/>
          <a:stretch>
            <a:fillRect/>
          </a:stretch>
        </p:blipFill>
        <p:spPr>
          <a:xfrm>
            <a:off x="5632497" y="1555246"/>
            <a:ext cx="6265398" cy="4927326"/>
          </a:xfrm>
          <a:prstGeom prst="rect">
            <a:avLst/>
          </a:prstGeom>
        </p:spPr>
      </p:pic>
    </p:spTree>
    <p:extLst>
      <p:ext uri="{BB962C8B-B14F-4D97-AF65-F5344CB8AC3E}">
        <p14:creationId xmlns:p14="http://schemas.microsoft.com/office/powerpoint/2010/main" val="3553596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4AD8B89-09D3-2041-80C2-90BBFC98C9F2}"/>
              </a:ext>
            </a:extLst>
          </p:cNvPr>
          <p:cNvSpPr>
            <a:spLocks noGrp="1"/>
          </p:cNvSpPr>
          <p:nvPr>
            <p:ph type="title"/>
          </p:nvPr>
        </p:nvSpPr>
        <p:spPr>
          <a:xfrm>
            <a:off x="5350039" y="0"/>
            <a:ext cx="9905998" cy="1287549"/>
          </a:xfrm>
        </p:spPr>
        <p:txBody>
          <a:bodyPr>
            <a:normAutofit fontScale="90000"/>
          </a:bodyPr>
          <a:lstStyle/>
          <a:p>
            <a:r>
              <a:rPr lang="en-GB" sz="8900" b="1" dirty="0"/>
              <a:t>De </a:t>
            </a:r>
            <a:r>
              <a:rPr lang="en-GB" sz="8900" b="1" dirty="0" err="1"/>
              <a:t>vlag</a:t>
            </a:r>
            <a:r>
              <a:rPr lang="en-GB" dirty="0"/>
              <a:t> </a:t>
            </a:r>
            <a:endParaRPr lang="ro-MD" dirty="0"/>
          </a:p>
        </p:txBody>
      </p:sp>
      <p:sp>
        <p:nvSpPr>
          <p:cNvPr id="5" name="Substituent conținut 4">
            <a:extLst>
              <a:ext uri="{FF2B5EF4-FFF2-40B4-BE49-F238E27FC236}">
                <a16:creationId xmlns:a16="http://schemas.microsoft.com/office/drawing/2014/main" id="{DB7A6DFA-B5CB-EC42-8D3F-82C92EC6529A}"/>
              </a:ext>
            </a:extLst>
          </p:cNvPr>
          <p:cNvSpPr>
            <a:spLocks noGrp="1"/>
          </p:cNvSpPr>
          <p:nvPr>
            <p:ph idx="1"/>
          </p:nvPr>
        </p:nvSpPr>
        <p:spPr>
          <a:xfrm>
            <a:off x="0" y="1828801"/>
            <a:ext cx="5581316" cy="3124201"/>
          </a:xfrm>
        </p:spPr>
        <p:txBody>
          <a:bodyPr>
            <a:normAutofit fontScale="62500" lnSpcReduction="20000"/>
          </a:bodyPr>
          <a:lstStyle/>
          <a:p>
            <a:r>
              <a:rPr lang="nl-NL" sz="6600"/>
              <a:t>De vlag van de Republiek Moldavië is een driekleur met verticale strepen, blauw, geel en rood</a:t>
            </a:r>
            <a:endParaRPr lang="ro-MD" sz="6900"/>
          </a:p>
        </p:txBody>
      </p:sp>
      <p:pic>
        <p:nvPicPr>
          <p:cNvPr id="8" name="Imagine 7">
            <a:extLst>
              <a:ext uri="{FF2B5EF4-FFF2-40B4-BE49-F238E27FC236}">
                <a16:creationId xmlns:a16="http://schemas.microsoft.com/office/drawing/2014/main" id="{24628889-5609-8B48-8DD6-CEC0A28AE8A3}"/>
              </a:ext>
            </a:extLst>
          </p:cNvPr>
          <p:cNvPicPr>
            <a:picLocks noChangeAspect="1"/>
          </p:cNvPicPr>
          <p:nvPr/>
        </p:nvPicPr>
        <p:blipFill>
          <a:blip r:embed="rId2"/>
          <a:stretch>
            <a:fillRect/>
          </a:stretch>
        </p:blipFill>
        <p:spPr>
          <a:xfrm>
            <a:off x="5350039" y="2018803"/>
            <a:ext cx="6352975" cy="3475451"/>
          </a:xfrm>
          <a:prstGeom prst="rect">
            <a:avLst/>
          </a:prstGeom>
        </p:spPr>
      </p:pic>
    </p:spTree>
    <p:extLst>
      <p:ext uri="{BB962C8B-B14F-4D97-AF65-F5344CB8AC3E}">
        <p14:creationId xmlns:p14="http://schemas.microsoft.com/office/powerpoint/2010/main" val="4137116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4F89E51-37DA-8A44-8D0B-865468563B30}"/>
              </a:ext>
            </a:extLst>
          </p:cNvPr>
          <p:cNvSpPr>
            <a:spLocks noGrp="1"/>
          </p:cNvSpPr>
          <p:nvPr>
            <p:ph type="title"/>
          </p:nvPr>
        </p:nvSpPr>
        <p:spPr>
          <a:xfrm>
            <a:off x="6851316" y="-789314"/>
            <a:ext cx="7958304" cy="3563261"/>
          </a:xfrm>
        </p:spPr>
        <p:txBody>
          <a:bodyPr>
            <a:normAutofit/>
          </a:bodyPr>
          <a:lstStyle/>
          <a:p>
            <a:r>
              <a:rPr lang="ro-RO" sz="6300" dirty="0" err="1"/>
              <a:t>Iets</a:t>
            </a:r>
            <a:r>
              <a:rPr lang="ro-RO" sz="6300" dirty="0"/>
              <a:t> over Moldavi</a:t>
            </a:r>
            <a:r>
              <a:rPr lang="en-GB" sz="6300" dirty="0"/>
              <a:t>ë </a:t>
            </a:r>
            <a:endParaRPr lang="ro-MD" sz="6300" dirty="0"/>
          </a:p>
        </p:txBody>
      </p:sp>
      <p:sp>
        <p:nvSpPr>
          <p:cNvPr id="3" name="Substituent conținut 2">
            <a:extLst>
              <a:ext uri="{FF2B5EF4-FFF2-40B4-BE49-F238E27FC236}">
                <a16:creationId xmlns:a16="http://schemas.microsoft.com/office/drawing/2014/main" id="{0C99C200-BF10-6747-B7A5-4FC62190404B}"/>
              </a:ext>
            </a:extLst>
          </p:cNvPr>
          <p:cNvSpPr>
            <a:spLocks noGrp="1"/>
          </p:cNvSpPr>
          <p:nvPr>
            <p:ph idx="1"/>
          </p:nvPr>
        </p:nvSpPr>
        <p:spPr>
          <a:xfrm>
            <a:off x="0" y="1290053"/>
            <a:ext cx="6096000" cy="4277894"/>
          </a:xfrm>
        </p:spPr>
        <p:txBody>
          <a:bodyPr>
            <a:noAutofit/>
          </a:bodyPr>
          <a:lstStyle/>
          <a:p>
            <a:r>
              <a:rPr lang="ro-MD" sz="5800"/>
              <a:t>Moldavië is een land met zeer creatieve, getalenteerde en primitieve mensen die altijd van toeristen houden</a:t>
            </a:r>
          </a:p>
        </p:txBody>
      </p:sp>
      <p:pic>
        <p:nvPicPr>
          <p:cNvPr id="6" name="Imagine 5">
            <a:extLst>
              <a:ext uri="{FF2B5EF4-FFF2-40B4-BE49-F238E27FC236}">
                <a16:creationId xmlns:a16="http://schemas.microsoft.com/office/drawing/2014/main" id="{0C330306-9D98-3549-B17E-1BD6AAC990E9}"/>
              </a:ext>
            </a:extLst>
          </p:cNvPr>
          <p:cNvPicPr>
            <a:picLocks noChangeAspect="1"/>
          </p:cNvPicPr>
          <p:nvPr/>
        </p:nvPicPr>
        <p:blipFill>
          <a:blip r:embed="rId2"/>
          <a:stretch>
            <a:fillRect/>
          </a:stretch>
        </p:blipFill>
        <p:spPr>
          <a:xfrm>
            <a:off x="6096000" y="2013231"/>
            <a:ext cx="5835316" cy="4610822"/>
          </a:xfrm>
          <a:prstGeom prst="rect">
            <a:avLst/>
          </a:prstGeom>
        </p:spPr>
      </p:pic>
    </p:spTree>
    <p:extLst>
      <p:ext uri="{BB962C8B-B14F-4D97-AF65-F5344CB8AC3E}">
        <p14:creationId xmlns:p14="http://schemas.microsoft.com/office/powerpoint/2010/main" val="446312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7E889DA-18AA-EA42-ABD5-A5718ACAF69C}"/>
              </a:ext>
            </a:extLst>
          </p:cNvPr>
          <p:cNvSpPr>
            <a:spLocks noGrp="1"/>
          </p:cNvSpPr>
          <p:nvPr>
            <p:ph type="title"/>
          </p:nvPr>
        </p:nvSpPr>
        <p:spPr>
          <a:xfrm>
            <a:off x="5486149" y="0"/>
            <a:ext cx="10222285" cy="1295399"/>
          </a:xfrm>
        </p:spPr>
        <p:txBody>
          <a:bodyPr/>
          <a:lstStyle/>
          <a:p>
            <a:r>
              <a:rPr lang="en-GB" b="1" i="1" dirty="0">
                <a:solidFill>
                  <a:schemeClr val="bg1">
                    <a:lumMod val="10000"/>
                    <a:lumOff val="90000"/>
                  </a:schemeClr>
                </a:solidFill>
              </a:rPr>
              <a:t>Chi</a:t>
            </a:r>
            <a:r>
              <a:rPr lang="ro-RO" b="1" i="1" dirty="0" err="1">
                <a:solidFill>
                  <a:schemeClr val="bg1">
                    <a:lumMod val="10000"/>
                    <a:lumOff val="90000"/>
                  </a:schemeClr>
                </a:solidFill>
              </a:rPr>
              <a:t>sinau</a:t>
            </a:r>
            <a:r>
              <a:rPr lang="ro-RO" b="1" i="1" dirty="0">
                <a:solidFill>
                  <a:schemeClr val="bg1">
                    <a:lumMod val="10000"/>
                    <a:lumOff val="90000"/>
                  </a:schemeClr>
                </a:solidFill>
              </a:rPr>
              <a:t> </a:t>
            </a:r>
            <a:endParaRPr lang="ro-MD" b="1" i="1" dirty="0">
              <a:solidFill>
                <a:schemeClr val="bg1">
                  <a:lumMod val="10000"/>
                  <a:lumOff val="90000"/>
                </a:schemeClr>
              </a:solidFill>
            </a:endParaRPr>
          </a:p>
        </p:txBody>
      </p:sp>
      <p:sp>
        <p:nvSpPr>
          <p:cNvPr id="3" name="Substituent conținut 2">
            <a:extLst>
              <a:ext uri="{FF2B5EF4-FFF2-40B4-BE49-F238E27FC236}">
                <a16:creationId xmlns:a16="http://schemas.microsoft.com/office/drawing/2014/main" id="{65C2CD63-23E0-6E4E-81CC-44006D0CC5C3}"/>
              </a:ext>
            </a:extLst>
          </p:cNvPr>
          <p:cNvSpPr>
            <a:spLocks noGrp="1"/>
          </p:cNvSpPr>
          <p:nvPr>
            <p:ph idx="1"/>
          </p:nvPr>
        </p:nvSpPr>
        <p:spPr>
          <a:xfrm>
            <a:off x="267369" y="0"/>
            <a:ext cx="8276989" cy="3124201"/>
          </a:xfrm>
        </p:spPr>
        <p:txBody>
          <a:bodyPr>
            <a:normAutofit/>
          </a:bodyPr>
          <a:lstStyle/>
          <a:p>
            <a:r>
              <a:rPr lang="ro-RO" sz="4000" b="1" dirty="0"/>
              <a:t>De </a:t>
            </a:r>
            <a:r>
              <a:rPr lang="ro-RO" sz="4000" b="1" dirty="0" err="1"/>
              <a:t>hoofdstad</a:t>
            </a:r>
            <a:r>
              <a:rPr lang="ro-RO" sz="4000" b="1" dirty="0"/>
              <a:t> van Moldavi</a:t>
            </a:r>
            <a:r>
              <a:rPr lang="en-GB" sz="4000" b="1" dirty="0"/>
              <a:t>ë is Chisinau. </a:t>
            </a:r>
            <a:endParaRPr lang="ro-MD" sz="4000" b="1" dirty="0"/>
          </a:p>
        </p:txBody>
      </p:sp>
      <p:pic>
        <p:nvPicPr>
          <p:cNvPr id="4" name="Imagine 4">
            <a:extLst>
              <a:ext uri="{FF2B5EF4-FFF2-40B4-BE49-F238E27FC236}">
                <a16:creationId xmlns:a16="http://schemas.microsoft.com/office/drawing/2014/main" id="{D2A86479-D82E-A243-8895-D20601A542D5}"/>
              </a:ext>
            </a:extLst>
          </p:cNvPr>
          <p:cNvPicPr>
            <a:picLocks noChangeAspect="1"/>
          </p:cNvPicPr>
          <p:nvPr/>
        </p:nvPicPr>
        <p:blipFill>
          <a:blip r:embed="rId2"/>
          <a:stretch>
            <a:fillRect/>
          </a:stretch>
        </p:blipFill>
        <p:spPr>
          <a:xfrm>
            <a:off x="8187622" y="574695"/>
            <a:ext cx="3859054" cy="5708607"/>
          </a:xfrm>
          <a:prstGeom prst="rect">
            <a:avLst/>
          </a:prstGeom>
        </p:spPr>
      </p:pic>
      <p:pic>
        <p:nvPicPr>
          <p:cNvPr id="5" name="Imagine 5">
            <a:extLst>
              <a:ext uri="{FF2B5EF4-FFF2-40B4-BE49-F238E27FC236}">
                <a16:creationId xmlns:a16="http://schemas.microsoft.com/office/drawing/2014/main" id="{C63F1F76-5E31-1749-9F9F-3D73495FD394}"/>
              </a:ext>
            </a:extLst>
          </p:cNvPr>
          <p:cNvPicPr>
            <a:picLocks noChangeAspect="1"/>
          </p:cNvPicPr>
          <p:nvPr/>
        </p:nvPicPr>
        <p:blipFill>
          <a:blip r:embed="rId3"/>
          <a:stretch>
            <a:fillRect/>
          </a:stretch>
        </p:blipFill>
        <p:spPr>
          <a:xfrm>
            <a:off x="2685092" y="2265104"/>
            <a:ext cx="5294616" cy="3387187"/>
          </a:xfrm>
          <a:prstGeom prst="rect">
            <a:avLst/>
          </a:prstGeom>
        </p:spPr>
      </p:pic>
      <p:pic>
        <p:nvPicPr>
          <p:cNvPr id="6" name="Imagine 6">
            <a:extLst>
              <a:ext uri="{FF2B5EF4-FFF2-40B4-BE49-F238E27FC236}">
                <a16:creationId xmlns:a16="http://schemas.microsoft.com/office/drawing/2014/main" id="{D2810734-097E-AB41-B0C9-80C051E85AFB}"/>
              </a:ext>
            </a:extLst>
          </p:cNvPr>
          <p:cNvPicPr>
            <a:picLocks noChangeAspect="1"/>
          </p:cNvPicPr>
          <p:nvPr/>
        </p:nvPicPr>
        <p:blipFill>
          <a:blip r:embed="rId4"/>
          <a:stretch>
            <a:fillRect/>
          </a:stretch>
        </p:blipFill>
        <p:spPr>
          <a:xfrm flipH="1">
            <a:off x="145324" y="2265104"/>
            <a:ext cx="2331854" cy="4394483"/>
          </a:xfrm>
          <a:prstGeom prst="rect">
            <a:avLst/>
          </a:prstGeom>
        </p:spPr>
      </p:pic>
    </p:spTree>
    <p:extLst>
      <p:ext uri="{BB962C8B-B14F-4D97-AF65-F5344CB8AC3E}">
        <p14:creationId xmlns:p14="http://schemas.microsoft.com/office/powerpoint/2010/main" val="1094643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0BB12F3-9FDC-CB4C-A377-6FC8D8A36B21}"/>
              </a:ext>
            </a:extLst>
          </p:cNvPr>
          <p:cNvSpPr>
            <a:spLocks noGrp="1"/>
          </p:cNvSpPr>
          <p:nvPr>
            <p:ph type="title"/>
          </p:nvPr>
        </p:nvSpPr>
        <p:spPr>
          <a:xfrm>
            <a:off x="2874211" y="-148804"/>
            <a:ext cx="10679779" cy="2053804"/>
          </a:xfrm>
        </p:spPr>
        <p:txBody>
          <a:bodyPr>
            <a:normAutofit/>
          </a:bodyPr>
          <a:lstStyle/>
          <a:p>
            <a:r>
              <a:rPr lang="en-GB" sz="5200" dirty="0" err="1"/>
              <a:t>Talen</a:t>
            </a:r>
            <a:r>
              <a:rPr lang="en-GB" sz="5200" dirty="0"/>
              <a:t> in </a:t>
            </a:r>
            <a:r>
              <a:rPr lang="en-GB" sz="5200" dirty="0" err="1"/>
              <a:t>MoldAvië</a:t>
            </a:r>
            <a:r>
              <a:rPr lang="en-GB" sz="5200" dirty="0"/>
              <a:t> </a:t>
            </a:r>
            <a:endParaRPr lang="ro-MD" sz="5200" dirty="0"/>
          </a:p>
        </p:txBody>
      </p:sp>
      <p:sp>
        <p:nvSpPr>
          <p:cNvPr id="3" name="Substituent conținut 2">
            <a:extLst>
              <a:ext uri="{FF2B5EF4-FFF2-40B4-BE49-F238E27FC236}">
                <a16:creationId xmlns:a16="http://schemas.microsoft.com/office/drawing/2014/main" id="{E2DB01E4-98E1-4949-A4B3-15BFA7108DA7}"/>
              </a:ext>
            </a:extLst>
          </p:cNvPr>
          <p:cNvSpPr>
            <a:spLocks noGrp="1"/>
          </p:cNvSpPr>
          <p:nvPr>
            <p:ph idx="1"/>
          </p:nvPr>
        </p:nvSpPr>
        <p:spPr>
          <a:xfrm>
            <a:off x="394369" y="1463387"/>
            <a:ext cx="14221060" cy="4485106"/>
          </a:xfrm>
        </p:spPr>
        <p:txBody>
          <a:bodyPr>
            <a:normAutofit/>
          </a:bodyPr>
          <a:lstStyle/>
          <a:p>
            <a:r>
              <a:rPr lang="en-GB" sz="5000" dirty="0"/>
              <a:t>In </a:t>
            </a:r>
            <a:r>
              <a:rPr lang="en-GB" sz="5000" dirty="0" err="1"/>
              <a:t>Moldavië</a:t>
            </a:r>
            <a:r>
              <a:rPr lang="en-GB" sz="5000" dirty="0"/>
              <a:t> </a:t>
            </a:r>
            <a:r>
              <a:rPr lang="en-GB" sz="5000" dirty="0" err="1"/>
              <a:t>mensen</a:t>
            </a:r>
            <a:r>
              <a:rPr lang="en-GB" sz="5000" dirty="0"/>
              <a:t> </a:t>
            </a:r>
            <a:r>
              <a:rPr lang="en-GB" sz="5000" dirty="0" err="1"/>
              <a:t>spreken</a:t>
            </a:r>
            <a:r>
              <a:rPr lang="en-GB" sz="5000" dirty="0"/>
              <a:t> 2 </a:t>
            </a:r>
            <a:r>
              <a:rPr lang="en-GB" sz="5000" dirty="0" err="1"/>
              <a:t>talen</a:t>
            </a:r>
            <a:r>
              <a:rPr lang="en-GB" sz="5000" dirty="0"/>
              <a:t>.</a:t>
            </a:r>
          </a:p>
          <a:p>
            <a:r>
              <a:rPr lang="en-GB" sz="5000" dirty="0"/>
              <a:t>De </a:t>
            </a:r>
            <a:r>
              <a:rPr lang="en-GB" sz="5000" dirty="0" err="1"/>
              <a:t>eerste</a:t>
            </a:r>
            <a:r>
              <a:rPr lang="en-GB" sz="5000" dirty="0"/>
              <a:t> </a:t>
            </a:r>
            <a:r>
              <a:rPr lang="en-GB" sz="5000" dirty="0" err="1"/>
              <a:t>taal</a:t>
            </a:r>
            <a:r>
              <a:rPr lang="en-GB" sz="5000" dirty="0"/>
              <a:t> is </a:t>
            </a:r>
            <a:r>
              <a:rPr lang="en-GB" sz="5000" dirty="0" err="1"/>
              <a:t>Roemeens</a:t>
            </a:r>
            <a:r>
              <a:rPr lang="en-GB" sz="5000" dirty="0"/>
              <a:t>.</a:t>
            </a:r>
          </a:p>
          <a:p>
            <a:r>
              <a:rPr lang="en-GB" sz="5000" dirty="0"/>
              <a:t>En de </a:t>
            </a:r>
            <a:r>
              <a:rPr lang="en-GB" sz="5000" dirty="0" err="1"/>
              <a:t>tweede</a:t>
            </a:r>
            <a:r>
              <a:rPr lang="en-GB" sz="5000" dirty="0"/>
              <a:t> </a:t>
            </a:r>
            <a:r>
              <a:rPr lang="en-GB" sz="5000" dirty="0" err="1"/>
              <a:t>taal</a:t>
            </a:r>
            <a:r>
              <a:rPr lang="en-GB" sz="5000" dirty="0"/>
              <a:t> is </a:t>
            </a:r>
            <a:r>
              <a:rPr lang="en-GB" sz="5000" dirty="0" err="1"/>
              <a:t>Russisch</a:t>
            </a:r>
            <a:r>
              <a:rPr lang="en-GB" sz="5000" dirty="0"/>
              <a:t>.</a:t>
            </a:r>
          </a:p>
          <a:p>
            <a:endParaRPr lang="ro-MD" sz="5000" dirty="0"/>
          </a:p>
        </p:txBody>
      </p:sp>
      <p:sp>
        <p:nvSpPr>
          <p:cNvPr id="5" name="CasetăText 4">
            <a:extLst>
              <a:ext uri="{FF2B5EF4-FFF2-40B4-BE49-F238E27FC236}">
                <a16:creationId xmlns:a16="http://schemas.microsoft.com/office/drawing/2014/main" id="{F9AE8F6A-0238-B941-81E2-9A1A5833E929}"/>
              </a:ext>
            </a:extLst>
          </p:cNvPr>
          <p:cNvSpPr txBox="1"/>
          <p:nvPr/>
        </p:nvSpPr>
        <p:spPr>
          <a:xfrm>
            <a:off x="6951579" y="5025163"/>
            <a:ext cx="4846052" cy="923330"/>
          </a:xfrm>
          <a:prstGeom prst="rect">
            <a:avLst/>
          </a:prstGeom>
          <a:noFill/>
        </p:spPr>
        <p:txBody>
          <a:bodyPr wrap="square">
            <a:spAutoFit/>
          </a:bodyPr>
          <a:lstStyle/>
          <a:p>
            <a:r>
              <a:rPr lang="en-GB" dirty="0" err="1"/>
              <a:t>Bijna</a:t>
            </a:r>
            <a:r>
              <a:rPr lang="ro-MD" dirty="0"/>
              <a:t> iedereen verstaat Russisch, maar niet iedereen heeft het genoegen om het te spreken</a:t>
            </a:r>
            <a:r>
              <a:rPr lang="en-GB" dirty="0"/>
              <a:t>.</a:t>
            </a:r>
            <a:endParaRPr lang="ro-MD" dirty="0"/>
          </a:p>
        </p:txBody>
      </p:sp>
    </p:spTree>
    <p:extLst>
      <p:ext uri="{BB962C8B-B14F-4D97-AF65-F5344CB8AC3E}">
        <p14:creationId xmlns:p14="http://schemas.microsoft.com/office/powerpoint/2010/main" val="3665080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51581A9-EF5D-EB41-9B5D-FF8031597D5D}"/>
              </a:ext>
            </a:extLst>
          </p:cNvPr>
          <p:cNvSpPr>
            <a:spLocks noGrp="1"/>
          </p:cNvSpPr>
          <p:nvPr>
            <p:ph type="title"/>
          </p:nvPr>
        </p:nvSpPr>
        <p:spPr>
          <a:xfrm>
            <a:off x="4318984" y="63494"/>
            <a:ext cx="4570885" cy="1334508"/>
          </a:xfrm>
        </p:spPr>
        <p:txBody>
          <a:bodyPr/>
          <a:lstStyle/>
          <a:p>
            <a:r>
              <a:rPr lang="ro-MD" dirty="0"/>
              <a:t>traditioneel eten</a:t>
            </a:r>
          </a:p>
        </p:txBody>
      </p:sp>
      <p:sp>
        <p:nvSpPr>
          <p:cNvPr id="3" name="Substituent conținut 2">
            <a:extLst>
              <a:ext uri="{FF2B5EF4-FFF2-40B4-BE49-F238E27FC236}">
                <a16:creationId xmlns:a16="http://schemas.microsoft.com/office/drawing/2014/main" id="{AC824707-E848-3C45-A6D8-CA4E912B27DC}"/>
              </a:ext>
            </a:extLst>
          </p:cNvPr>
          <p:cNvSpPr>
            <a:spLocks noGrp="1"/>
          </p:cNvSpPr>
          <p:nvPr>
            <p:ph sz="half" idx="1"/>
          </p:nvPr>
        </p:nvSpPr>
        <p:spPr>
          <a:xfrm>
            <a:off x="219331" y="1804702"/>
            <a:ext cx="4876800" cy="3124201"/>
          </a:xfrm>
        </p:spPr>
        <p:txBody>
          <a:bodyPr/>
          <a:lstStyle/>
          <a:p>
            <a:r>
              <a:rPr lang="ro-MD" dirty="0"/>
              <a:t>In Moldavië is een van de meest populaire gerechten polenta met vis</a:t>
            </a:r>
            <a:r>
              <a:rPr lang="en-GB" dirty="0"/>
              <a:t>. </a:t>
            </a:r>
            <a:endParaRPr lang="ro-MD" dirty="0"/>
          </a:p>
        </p:txBody>
      </p:sp>
      <p:pic>
        <p:nvPicPr>
          <p:cNvPr id="4" name="Imagine 4">
            <a:extLst>
              <a:ext uri="{FF2B5EF4-FFF2-40B4-BE49-F238E27FC236}">
                <a16:creationId xmlns:a16="http://schemas.microsoft.com/office/drawing/2014/main" id="{73414917-DF70-9644-87FC-132694A9DCE9}"/>
              </a:ext>
            </a:extLst>
          </p:cNvPr>
          <p:cNvPicPr>
            <a:picLocks noChangeAspect="1"/>
          </p:cNvPicPr>
          <p:nvPr/>
        </p:nvPicPr>
        <p:blipFill>
          <a:blip r:embed="rId2"/>
          <a:stretch>
            <a:fillRect/>
          </a:stretch>
        </p:blipFill>
        <p:spPr>
          <a:xfrm>
            <a:off x="157048" y="4023946"/>
            <a:ext cx="3864602" cy="2620558"/>
          </a:xfrm>
          <a:prstGeom prst="rect">
            <a:avLst/>
          </a:prstGeom>
        </p:spPr>
      </p:pic>
      <p:pic>
        <p:nvPicPr>
          <p:cNvPr id="5" name="Imagine 5">
            <a:extLst>
              <a:ext uri="{FF2B5EF4-FFF2-40B4-BE49-F238E27FC236}">
                <a16:creationId xmlns:a16="http://schemas.microsoft.com/office/drawing/2014/main" id="{2D433E30-59E0-3F4A-B64D-3C6E47BCA6A2}"/>
              </a:ext>
            </a:extLst>
          </p:cNvPr>
          <p:cNvPicPr>
            <a:picLocks noChangeAspect="1"/>
          </p:cNvPicPr>
          <p:nvPr/>
        </p:nvPicPr>
        <p:blipFill>
          <a:blip r:embed="rId3"/>
          <a:stretch>
            <a:fillRect/>
          </a:stretch>
        </p:blipFill>
        <p:spPr>
          <a:xfrm>
            <a:off x="157048" y="126050"/>
            <a:ext cx="4085179" cy="2757295"/>
          </a:xfrm>
          <a:prstGeom prst="rect">
            <a:avLst/>
          </a:prstGeom>
        </p:spPr>
      </p:pic>
      <p:sp>
        <p:nvSpPr>
          <p:cNvPr id="11" name="Substituent conținut 10">
            <a:extLst>
              <a:ext uri="{FF2B5EF4-FFF2-40B4-BE49-F238E27FC236}">
                <a16:creationId xmlns:a16="http://schemas.microsoft.com/office/drawing/2014/main" id="{00668037-2CC9-4E48-B120-12AF024B4026}"/>
              </a:ext>
            </a:extLst>
          </p:cNvPr>
          <p:cNvSpPr>
            <a:spLocks noGrp="1"/>
          </p:cNvSpPr>
          <p:nvPr>
            <p:ph sz="half" idx="2"/>
          </p:nvPr>
        </p:nvSpPr>
        <p:spPr>
          <a:xfrm>
            <a:off x="4242227" y="204362"/>
            <a:ext cx="5249951" cy="3436238"/>
          </a:xfrm>
        </p:spPr>
        <p:txBody>
          <a:bodyPr>
            <a:normAutofit/>
          </a:bodyPr>
          <a:lstStyle/>
          <a:p>
            <a:r>
              <a:rPr lang="en-GB" sz="7600" b="1" dirty="0" err="1"/>
              <a:t>Sarmale</a:t>
            </a:r>
            <a:r>
              <a:rPr lang="en-GB" sz="7600" b="1" dirty="0"/>
              <a:t> </a:t>
            </a:r>
            <a:endParaRPr lang="ro-MD" sz="7600" b="1" dirty="0"/>
          </a:p>
        </p:txBody>
      </p:sp>
      <p:pic>
        <p:nvPicPr>
          <p:cNvPr id="12" name="Imagine 12">
            <a:extLst>
              <a:ext uri="{FF2B5EF4-FFF2-40B4-BE49-F238E27FC236}">
                <a16:creationId xmlns:a16="http://schemas.microsoft.com/office/drawing/2014/main" id="{53DD7C17-5C88-7945-A714-683969F1ED94}"/>
              </a:ext>
            </a:extLst>
          </p:cNvPr>
          <p:cNvPicPr>
            <a:picLocks noChangeAspect="1"/>
          </p:cNvPicPr>
          <p:nvPr/>
        </p:nvPicPr>
        <p:blipFill>
          <a:blip r:embed="rId4"/>
          <a:stretch>
            <a:fillRect/>
          </a:stretch>
        </p:blipFill>
        <p:spPr>
          <a:xfrm>
            <a:off x="8495870" y="337036"/>
            <a:ext cx="3367142" cy="2636604"/>
          </a:xfrm>
          <a:prstGeom prst="rect">
            <a:avLst/>
          </a:prstGeom>
        </p:spPr>
      </p:pic>
      <p:pic>
        <p:nvPicPr>
          <p:cNvPr id="13" name="Imagine 13">
            <a:extLst>
              <a:ext uri="{FF2B5EF4-FFF2-40B4-BE49-F238E27FC236}">
                <a16:creationId xmlns:a16="http://schemas.microsoft.com/office/drawing/2014/main" id="{129B7B73-2614-AE42-9EE4-84B0C28BBE65}"/>
              </a:ext>
            </a:extLst>
          </p:cNvPr>
          <p:cNvPicPr>
            <a:picLocks noChangeAspect="1"/>
          </p:cNvPicPr>
          <p:nvPr/>
        </p:nvPicPr>
        <p:blipFill>
          <a:blip r:embed="rId5"/>
          <a:stretch>
            <a:fillRect/>
          </a:stretch>
        </p:blipFill>
        <p:spPr>
          <a:xfrm>
            <a:off x="4631268" y="3492552"/>
            <a:ext cx="3864602" cy="3151952"/>
          </a:xfrm>
          <a:prstGeom prst="rect">
            <a:avLst/>
          </a:prstGeom>
        </p:spPr>
      </p:pic>
      <p:pic>
        <p:nvPicPr>
          <p:cNvPr id="14" name="Imagine 14">
            <a:extLst>
              <a:ext uri="{FF2B5EF4-FFF2-40B4-BE49-F238E27FC236}">
                <a16:creationId xmlns:a16="http://schemas.microsoft.com/office/drawing/2014/main" id="{7BEFFFC5-FEFA-664C-9BD7-FF769BC2F5CD}"/>
              </a:ext>
            </a:extLst>
          </p:cNvPr>
          <p:cNvPicPr>
            <a:picLocks noChangeAspect="1"/>
          </p:cNvPicPr>
          <p:nvPr/>
        </p:nvPicPr>
        <p:blipFill>
          <a:blip r:embed="rId6"/>
          <a:stretch>
            <a:fillRect/>
          </a:stretch>
        </p:blipFill>
        <p:spPr>
          <a:xfrm>
            <a:off x="8994568" y="3340255"/>
            <a:ext cx="2978101" cy="3286836"/>
          </a:xfrm>
          <a:prstGeom prst="rect">
            <a:avLst/>
          </a:prstGeom>
        </p:spPr>
      </p:pic>
    </p:spTree>
    <p:extLst>
      <p:ext uri="{BB962C8B-B14F-4D97-AF65-F5344CB8AC3E}">
        <p14:creationId xmlns:p14="http://schemas.microsoft.com/office/powerpoint/2010/main" val="2166075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E58DE0A-9BB7-1547-A731-08ED4D60DD3F}"/>
              </a:ext>
            </a:extLst>
          </p:cNvPr>
          <p:cNvSpPr>
            <a:spLocks noGrp="1"/>
          </p:cNvSpPr>
          <p:nvPr>
            <p:ph type="title"/>
          </p:nvPr>
        </p:nvSpPr>
        <p:spPr>
          <a:xfrm>
            <a:off x="3246939" y="-574860"/>
            <a:ext cx="9905998" cy="1905000"/>
          </a:xfrm>
        </p:spPr>
        <p:txBody>
          <a:bodyPr>
            <a:normAutofit/>
          </a:bodyPr>
          <a:lstStyle/>
          <a:p>
            <a:r>
              <a:rPr lang="ro-RO" sz="6800" b="1" dirty="0"/>
              <a:t>De </a:t>
            </a:r>
            <a:r>
              <a:rPr lang="ro-RO" sz="6800" b="1" dirty="0" err="1"/>
              <a:t>Wijn</a:t>
            </a:r>
            <a:r>
              <a:rPr lang="ro-RO" sz="6800" b="1" dirty="0"/>
              <a:t> </a:t>
            </a:r>
            <a:endParaRPr lang="ro-MD" sz="6800" b="1" dirty="0"/>
          </a:p>
        </p:txBody>
      </p:sp>
      <p:sp>
        <p:nvSpPr>
          <p:cNvPr id="5" name="Substituent conținut 4">
            <a:extLst>
              <a:ext uri="{FF2B5EF4-FFF2-40B4-BE49-F238E27FC236}">
                <a16:creationId xmlns:a16="http://schemas.microsoft.com/office/drawing/2014/main" id="{4684ED76-A31E-A548-9BE6-49C71BF43375}"/>
              </a:ext>
            </a:extLst>
          </p:cNvPr>
          <p:cNvSpPr>
            <a:spLocks noGrp="1"/>
          </p:cNvSpPr>
          <p:nvPr>
            <p:ph idx="1"/>
          </p:nvPr>
        </p:nvSpPr>
        <p:spPr>
          <a:xfrm>
            <a:off x="0" y="2201109"/>
            <a:ext cx="5409114" cy="3124201"/>
          </a:xfrm>
        </p:spPr>
        <p:txBody>
          <a:bodyPr>
            <a:noAutofit/>
          </a:bodyPr>
          <a:lstStyle/>
          <a:p>
            <a:r>
              <a:rPr lang="ro-MD" sz="3600" b="1" dirty="0"/>
              <a:t>Het wijnveld is een symbool en visitekaartje van de Republiek Moldavië geworden. Moldavische wijn brengt ons wereldwijd bekendheid en wordt gewaardeerd door toeristen die ons land bezoeken.</a:t>
            </a:r>
          </a:p>
        </p:txBody>
      </p:sp>
      <p:pic>
        <p:nvPicPr>
          <p:cNvPr id="6" name="Imagine 6">
            <a:extLst>
              <a:ext uri="{FF2B5EF4-FFF2-40B4-BE49-F238E27FC236}">
                <a16:creationId xmlns:a16="http://schemas.microsoft.com/office/drawing/2014/main" id="{DED6EC84-9F41-BC42-9060-BD464CACAC8F}"/>
              </a:ext>
            </a:extLst>
          </p:cNvPr>
          <p:cNvPicPr>
            <a:picLocks noChangeAspect="1"/>
          </p:cNvPicPr>
          <p:nvPr/>
        </p:nvPicPr>
        <p:blipFill>
          <a:blip r:embed="rId2"/>
          <a:stretch>
            <a:fillRect/>
          </a:stretch>
        </p:blipFill>
        <p:spPr>
          <a:xfrm>
            <a:off x="4882987" y="2535008"/>
            <a:ext cx="5699708" cy="4285495"/>
          </a:xfrm>
          <a:prstGeom prst="rect">
            <a:avLst/>
          </a:prstGeom>
        </p:spPr>
      </p:pic>
      <p:pic>
        <p:nvPicPr>
          <p:cNvPr id="7" name="Imagine 7">
            <a:extLst>
              <a:ext uri="{FF2B5EF4-FFF2-40B4-BE49-F238E27FC236}">
                <a16:creationId xmlns:a16="http://schemas.microsoft.com/office/drawing/2014/main" id="{6F9BB839-F15B-F642-A78C-CC24FF43466E}"/>
              </a:ext>
            </a:extLst>
          </p:cNvPr>
          <p:cNvPicPr>
            <a:picLocks noChangeAspect="1"/>
          </p:cNvPicPr>
          <p:nvPr/>
        </p:nvPicPr>
        <p:blipFill>
          <a:blip r:embed="rId3"/>
          <a:stretch>
            <a:fillRect/>
          </a:stretch>
        </p:blipFill>
        <p:spPr>
          <a:xfrm>
            <a:off x="7065214" y="125272"/>
            <a:ext cx="5081586" cy="3817154"/>
          </a:xfrm>
          <a:prstGeom prst="rect">
            <a:avLst/>
          </a:prstGeom>
        </p:spPr>
      </p:pic>
    </p:spTree>
    <p:extLst>
      <p:ext uri="{BB962C8B-B14F-4D97-AF65-F5344CB8AC3E}">
        <p14:creationId xmlns:p14="http://schemas.microsoft.com/office/powerpoint/2010/main" val="3793391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B592F27-BF8E-1943-9A26-DFD8732A1D40}"/>
              </a:ext>
            </a:extLst>
          </p:cNvPr>
          <p:cNvSpPr>
            <a:spLocks noGrp="1"/>
          </p:cNvSpPr>
          <p:nvPr>
            <p:ph type="title"/>
          </p:nvPr>
        </p:nvSpPr>
        <p:spPr>
          <a:xfrm>
            <a:off x="107031" y="-275338"/>
            <a:ext cx="9905998" cy="1565775"/>
          </a:xfrm>
        </p:spPr>
        <p:txBody>
          <a:bodyPr>
            <a:normAutofit/>
          </a:bodyPr>
          <a:lstStyle/>
          <a:p>
            <a:r>
              <a:rPr lang="en-GB" sz="5500" b="1" dirty="0"/>
              <a:t>Maia </a:t>
            </a:r>
            <a:r>
              <a:rPr lang="en-GB" sz="5500" b="1" dirty="0" err="1"/>
              <a:t>sandu</a:t>
            </a:r>
            <a:r>
              <a:rPr lang="en-GB" sz="5500" b="1" dirty="0"/>
              <a:t> </a:t>
            </a:r>
            <a:endParaRPr lang="ro-MD" sz="5500" b="1" dirty="0"/>
          </a:p>
        </p:txBody>
      </p:sp>
      <p:sp>
        <p:nvSpPr>
          <p:cNvPr id="3" name="Substituent conținut 2">
            <a:extLst>
              <a:ext uri="{FF2B5EF4-FFF2-40B4-BE49-F238E27FC236}">
                <a16:creationId xmlns:a16="http://schemas.microsoft.com/office/drawing/2014/main" id="{AB783BB3-F8AC-B04F-A7A6-76369F2B8659}"/>
              </a:ext>
            </a:extLst>
          </p:cNvPr>
          <p:cNvSpPr>
            <a:spLocks noGrp="1"/>
          </p:cNvSpPr>
          <p:nvPr>
            <p:ph idx="1"/>
          </p:nvPr>
        </p:nvSpPr>
        <p:spPr>
          <a:xfrm>
            <a:off x="5060030" y="1565776"/>
            <a:ext cx="6933364" cy="3726448"/>
          </a:xfrm>
        </p:spPr>
        <p:txBody>
          <a:bodyPr>
            <a:noAutofit/>
          </a:bodyPr>
          <a:lstStyle/>
          <a:p>
            <a:r>
              <a:rPr lang="en-GB" sz="4000" i="1"/>
              <a:t>Maia Sandu is een pro-Europese econoom en politicus uit de Republiek Moldavië, die sinds 24 december 2020 de functie van president van de Republiek Moldavië bekleedt, na het winnen van de presidentsverkiezingen van 2020.</a:t>
            </a:r>
            <a:endParaRPr lang="ro-MD" sz="4000" i="1" dirty="0"/>
          </a:p>
        </p:txBody>
      </p:sp>
      <p:pic>
        <p:nvPicPr>
          <p:cNvPr id="9" name="Imagine 9">
            <a:extLst>
              <a:ext uri="{FF2B5EF4-FFF2-40B4-BE49-F238E27FC236}">
                <a16:creationId xmlns:a16="http://schemas.microsoft.com/office/drawing/2014/main" id="{EDF71A55-5A0D-E44E-83B2-049DCFCD1CD6}"/>
              </a:ext>
            </a:extLst>
          </p:cNvPr>
          <p:cNvPicPr>
            <a:picLocks noChangeAspect="1"/>
          </p:cNvPicPr>
          <p:nvPr/>
        </p:nvPicPr>
        <p:blipFill>
          <a:blip r:embed="rId2"/>
          <a:stretch>
            <a:fillRect/>
          </a:stretch>
        </p:blipFill>
        <p:spPr>
          <a:xfrm>
            <a:off x="638451" y="4161787"/>
            <a:ext cx="3957995" cy="2551404"/>
          </a:xfrm>
          <a:prstGeom prst="rect">
            <a:avLst/>
          </a:prstGeom>
        </p:spPr>
      </p:pic>
      <p:pic>
        <p:nvPicPr>
          <p:cNvPr id="10" name="Imagine 10">
            <a:extLst>
              <a:ext uri="{FF2B5EF4-FFF2-40B4-BE49-F238E27FC236}">
                <a16:creationId xmlns:a16="http://schemas.microsoft.com/office/drawing/2014/main" id="{90631EF9-5D5E-D447-B05E-DA6AB039F7A9}"/>
              </a:ext>
            </a:extLst>
          </p:cNvPr>
          <p:cNvPicPr>
            <a:picLocks noChangeAspect="1"/>
          </p:cNvPicPr>
          <p:nvPr/>
        </p:nvPicPr>
        <p:blipFill rotWithShape="1">
          <a:blip r:embed="rId3"/>
          <a:srcRect t="27729"/>
          <a:stretch/>
        </p:blipFill>
        <p:spPr>
          <a:xfrm>
            <a:off x="1265191" y="960996"/>
            <a:ext cx="2704513" cy="3200791"/>
          </a:xfrm>
          <a:prstGeom prst="rect">
            <a:avLst/>
          </a:prstGeom>
        </p:spPr>
      </p:pic>
    </p:spTree>
    <p:extLst>
      <p:ext uri="{BB962C8B-B14F-4D97-AF65-F5344CB8AC3E}">
        <p14:creationId xmlns:p14="http://schemas.microsoft.com/office/powerpoint/2010/main" val="3466879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DD385A0-D8F8-7A4B-9555-26A41F29B71A}"/>
              </a:ext>
            </a:extLst>
          </p:cNvPr>
          <p:cNvSpPr>
            <a:spLocks noGrp="1"/>
          </p:cNvSpPr>
          <p:nvPr>
            <p:ph type="title"/>
          </p:nvPr>
        </p:nvSpPr>
        <p:spPr>
          <a:xfrm>
            <a:off x="2286002" y="-444217"/>
            <a:ext cx="9905998" cy="1905000"/>
          </a:xfrm>
        </p:spPr>
        <p:txBody>
          <a:bodyPr/>
          <a:lstStyle/>
          <a:p>
            <a:r>
              <a:rPr lang="en-GB" b="1" dirty="0" err="1"/>
              <a:t>Hoeveel</a:t>
            </a:r>
            <a:r>
              <a:rPr lang="en-GB" b="1" dirty="0"/>
              <a:t> </a:t>
            </a:r>
            <a:r>
              <a:rPr lang="en-GB" b="1" dirty="0" err="1"/>
              <a:t>mensen</a:t>
            </a:r>
            <a:r>
              <a:rPr lang="en-GB" b="1" dirty="0"/>
              <a:t> </a:t>
            </a:r>
            <a:r>
              <a:rPr lang="en-GB" b="1" dirty="0" err="1"/>
              <a:t>zijn</a:t>
            </a:r>
            <a:r>
              <a:rPr lang="en-GB" b="1" dirty="0"/>
              <a:t> nu in </a:t>
            </a:r>
            <a:r>
              <a:rPr lang="en-GB" b="1" dirty="0" err="1"/>
              <a:t>Moldavië</a:t>
            </a:r>
            <a:r>
              <a:rPr lang="en-GB" b="1" dirty="0"/>
              <a:t>? </a:t>
            </a:r>
            <a:endParaRPr lang="ro-MD" b="1" dirty="0"/>
          </a:p>
        </p:txBody>
      </p:sp>
      <p:pic>
        <p:nvPicPr>
          <p:cNvPr id="4" name="Imagine 4">
            <a:extLst>
              <a:ext uri="{FF2B5EF4-FFF2-40B4-BE49-F238E27FC236}">
                <a16:creationId xmlns:a16="http://schemas.microsoft.com/office/drawing/2014/main" id="{C6276AED-1054-294D-97AE-545777968360}"/>
              </a:ext>
            </a:extLst>
          </p:cNvPr>
          <p:cNvPicPr>
            <a:picLocks noChangeAspect="1"/>
          </p:cNvPicPr>
          <p:nvPr/>
        </p:nvPicPr>
        <p:blipFill>
          <a:blip r:embed="rId2"/>
          <a:stretch>
            <a:fillRect/>
          </a:stretch>
        </p:blipFill>
        <p:spPr>
          <a:xfrm>
            <a:off x="80212" y="2513730"/>
            <a:ext cx="6257851" cy="4036795"/>
          </a:xfrm>
          <a:prstGeom prst="rect">
            <a:avLst/>
          </a:prstGeom>
        </p:spPr>
      </p:pic>
      <p:pic>
        <p:nvPicPr>
          <p:cNvPr id="6" name="Imagine 6">
            <a:extLst>
              <a:ext uri="{FF2B5EF4-FFF2-40B4-BE49-F238E27FC236}">
                <a16:creationId xmlns:a16="http://schemas.microsoft.com/office/drawing/2014/main" id="{FB6B563C-7572-2544-9F6C-7D782B2080B7}"/>
              </a:ext>
            </a:extLst>
          </p:cNvPr>
          <p:cNvPicPr>
            <a:picLocks noChangeAspect="1"/>
          </p:cNvPicPr>
          <p:nvPr/>
        </p:nvPicPr>
        <p:blipFill>
          <a:blip r:embed="rId3"/>
          <a:stretch>
            <a:fillRect/>
          </a:stretch>
        </p:blipFill>
        <p:spPr>
          <a:xfrm>
            <a:off x="6418275" y="3675513"/>
            <a:ext cx="5551452" cy="3124201"/>
          </a:xfrm>
          <a:prstGeom prst="rect">
            <a:avLst/>
          </a:prstGeom>
        </p:spPr>
      </p:pic>
      <p:sp>
        <p:nvSpPr>
          <p:cNvPr id="11" name="Substituent conținut 10">
            <a:extLst>
              <a:ext uri="{FF2B5EF4-FFF2-40B4-BE49-F238E27FC236}">
                <a16:creationId xmlns:a16="http://schemas.microsoft.com/office/drawing/2014/main" id="{4D570E0D-96B9-ED4B-9106-734A1743EB50}"/>
              </a:ext>
            </a:extLst>
          </p:cNvPr>
          <p:cNvSpPr>
            <a:spLocks noGrp="1"/>
          </p:cNvSpPr>
          <p:nvPr>
            <p:ph idx="1"/>
          </p:nvPr>
        </p:nvSpPr>
        <p:spPr>
          <a:xfrm>
            <a:off x="0" y="-84756"/>
            <a:ext cx="9905998" cy="3124201"/>
          </a:xfrm>
        </p:spPr>
        <p:txBody>
          <a:bodyPr>
            <a:normAutofit/>
          </a:bodyPr>
          <a:lstStyle/>
          <a:p>
            <a:r>
              <a:rPr lang="ro-MD" sz="4900" dirty="0"/>
              <a:t>2.618 miljoen mensen zijn momenteel in Moldavië</a:t>
            </a:r>
          </a:p>
        </p:txBody>
      </p:sp>
      <p:pic>
        <p:nvPicPr>
          <p:cNvPr id="12" name="Imagine 12">
            <a:extLst>
              <a:ext uri="{FF2B5EF4-FFF2-40B4-BE49-F238E27FC236}">
                <a16:creationId xmlns:a16="http://schemas.microsoft.com/office/drawing/2014/main" id="{2E4E461E-7F02-7047-AB8E-E6B01CA287E9}"/>
              </a:ext>
            </a:extLst>
          </p:cNvPr>
          <p:cNvPicPr>
            <a:picLocks noChangeAspect="1"/>
          </p:cNvPicPr>
          <p:nvPr/>
        </p:nvPicPr>
        <p:blipFill>
          <a:blip r:embed="rId4"/>
          <a:stretch>
            <a:fillRect/>
          </a:stretch>
        </p:blipFill>
        <p:spPr>
          <a:xfrm>
            <a:off x="7585085" y="921346"/>
            <a:ext cx="4384642" cy="2657537"/>
          </a:xfrm>
          <a:prstGeom prst="rect">
            <a:avLst/>
          </a:prstGeom>
        </p:spPr>
      </p:pic>
    </p:spTree>
    <p:extLst>
      <p:ext uri="{BB962C8B-B14F-4D97-AF65-F5344CB8AC3E}">
        <p14:creationId xmlns:p14="http://schemas.microsoft.com/office/powerpoint/2010/main" val="4051465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05F86D4-DC4A-DF49-9DE2-1630EEC97296}"/>
              </a:ext>
            </a:extLst>
          </p:cNvPr>
          <p:cNvSpPr>
            <a:spLocks noGrp="1"/>
          </p:cNvSpPr>
          <p:nvPr>
            <p:ph type="title"/>
          </p:nvPr>
        </p:nvSpPr>
        <p:spPr>
          <a:xfrm>
            <a:off x="3576192" y="-544763"/>
            <a:ext cx="9905998" cy="1905000"/>
          </a:xfrm>
        </p:spPr>
        <p:txBody>
          <a:bodyPr>
            <a:normAutofit/>
          </a:bodyPr>
          <a:lstStyle/>
          <a:p>
            <a:r>
              <a:rPr lang="en-GB" sz="6000" b="1" dirty="0" err="1"/>
              <a:t>Wanneer</a:t>
            </a:r>
            <a:r>
              <a:rPr lang="en-GB" sz="6000" b="1" dirty="0"/>
              <a:t>? </a:t>
            </a:r>
            <a:endParaRPr lang="ro-MD" sz="6000" b="1" dirty="0"/>
          </a:p>
        </p:txBody>
      </p:sp>
      <p:sp>
        <p:nvSpPr>
          <p:cNvPr id="3" name="Substituent conținut 2">
            <a:extLst>
              <a:ext uri="{FF2B5EF4-FFF2-40B4-BE49-F238E27FC236}">
                <a16:creationId xmlns:a16="http://schemas.microsoft.com/office/drawing/2014/main" id="{37D2EEE3-E83A-BA43-AAE8-CC9BE530D753}"/>
              </a:ext>
            </a:extLst>
          </p:cNvPr>
          <p:cNvSpPr>
            <a:spLocks noGrp="1"/>
          </p:cNvSpPr>
          <p:nvPr>
            <p:ph idx="1"/>
          </p:nvPr>
        </p:nvSpPr>
        <p:spPr>
          <a:xfrm>
            <a:off x="0" y="967680"/>
            <a:ext cx="8284911" cy="3124201"/>
          </a:xfrm>
        </p:spPr>
        <p:txBody>
          <a:bodyPr>
            <a:normAutofit fontScale="85000" lnSpcReduction="20000"/>
          </a:bodyPr>
          <a:lstStyle/>
          <a:p>
            <a:r>
              <a:rPr lang="ro-MD" sz="4000" dirty="0"/>
              <a:t>Dertig jaar geleden verklaarde de Republiek Moldavië zich onafhankelijk van de Sovjet-Unie.Op 27 augustus 1991 verklaarde de Moldavische Socialistische Sovjetrepubliek, die al 60 jaar deel uitmaakte van de Sovjet-Unie, haar onafhankelijkheid</a:t>
            </a:r>
          </a:p>
        </p:txBody>
      </p:sp>
      <p:pic>
        <p:nvPicPr>
          <p:cNvPr id="4" name="Imagine 4">
            <a:extLst>
              <a:ext uri="{FF2B5EF4-FFF2-40B4-BE49-F238E27FC236}">
                <a16:creationId xmlns:a16="http://schemas.microsoft.com/office/drawing/2014/main" id="{C4C30BE4-F2B7-194A-AEB1-3044391EA977}"/>
              </a:ext>
            </a:extLst>
          </p:cNvPr>
          <p:cNvPicPr>
            <a:picLocks noChangeAspect="1"/>
          </p:cNvPicPr>
          <p:nvPr/>
        </p:nvPicPr>
        <p:blipFill>
          <a:blip r:embed="rId2"/>
          <a:stretch>
            <a:fillRect/>
          </a:stretch>
        </p:blipFill>
        <p:spPr>
          <a:xfrm>
            <a:off x="8105007" y="483743"/>
            <a:ext cx="4056650" cy="5121443"/>
          </a:xfrm>
          <a:prstGeom prst="rect">
            <a:avLst/>
          </a:prstGeom>
        </p:spPr>
      </p:pic>
      <p:pic>
        <p:nvPicPr>
          <p:cNvPr id="5" name="Imagine 5">
            <a:extLst>
              <a:ext uri="{FF2B5EF4-FFF2-40B4-BE49-F238E27FC236}">
                <a16:creationId xmlns:a16="http://schemas.microsoft.com/office/drawing/2014/main" id="{16AE581A-F9E5-4B42-B881-6FABF370E1B4}"/>
              </a:ext>
            </a:extLst>
          </p:cNvPr>
          <p:cNvPicPr>
            <a:picLocks noChangeAspect="1"/>
          </p:cNvPicPr>
          <p:nvPr/>
        </p:nvPicPr>
        <p:blipFill>
          <a:blip r:embed="rId3"/>
          <a:stretch>
            <a:fillRect/>
          </a:stretch>
        </p:blipFill>
        <p:spPr>
          <a:xfrm>
            <a:off x="310553" y="4209717"/>
            <a:ext cx="3265639" cy="2240546"/>
          </a:xfrm>
          <a:prstGeom prst="rect">
            <a:avLst/>
          </a:prstGeom>
        </p:spPr>
      </p:pic>
      <p:pic>
        <p:nvPicPr>
          <p:cNvPr id="6" name="Imagine 6">
            <a:extLst>
              <a:ext uri="{FF2B5EF4-FFF2-40B4-BE49-F238E27FC236}">
                <a16:creationId xmlns:a16="http://schemas.microsoft.com/office/drawing/2014/main" id="{29F6CAB9-4026-1F49-AF2D-33D0E24FB3FA}"/>
              </a:ext>
            </a:extLst>
          </p:cNvPr>
          <p:cNvPicPr>
            <a:picLocks noChangeAspect="1"/>
          </p:cNvPicPr>
          <p:nvPr/>
        </p:nvPicPr>
        <p:blipFill>
          <a:blip r:embed="rId4"/>
          <a:stretch>
            <a:fillRect/>
          </a:stretch>
        </p:blipFill>
        <p:spPr>
          <a:xfrm>
            <a:off x="4193253" y="3999043"/>
            <a:ext cx="3546025" cy="2661894"/>
          </a:xfrm>
          <a:prstGeom prst="rect">
            <a:avLst/>
          </a:prstGeom>
        </p:spPr>
      </p:pic>
    </p:spTree>
    <p:extLst>
      <p:ext uri="{BB962C8B-B14F-4D97-AF65-F5344CB8AC3E}">
        <p14:creationId xmlns:p14="http://schemas.microsoft.com/office/powerpoint/2010/main" val="368372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3163F9C-F981-B24F-8442-26DD838F680C}"/>
              </a:ext>
            </a:extLst>
          </p:cNvPr>
          <p:cNvSpPr>
            <a:spLocks noGrp="1"/>
          </p:cNvSpPr>
          <p:nvPr>
            <p:ph type="title"/>
          </p:nvPr>
        </p:nvSpPr>
        <p:spPr>
          <a:xfrm>
            <a:off x="4149308" y="0"/>
            <a:ext cx="6040922" cy="1161716"/>
          </a:xfrm>
        </p:spPr>
        <p:txBody>
          <a:bodyPr>
            <a:normAutofit/>
          </a:bodyPr>
          <a:lstStyle/>
          <a:p>
            <a:r>
              <a:rPr lang="ro-MD" sz="5000" b="1" dirty="0"/>
              <a:t>Dnjestr</a:t>
            </a:r>
          </a:p>
        </p:txBody>
      </p:sp>
      <p:sp>
        <p:nvSpPr>
          <p:cNvPr id="3" name="Substituent conținut 2">
            <a:extLst>
              <a:ext uri="{FF2B5EF4-FFF2-40B4-BE49-F238E27FC236}">
                <a16:creationId xmlns:a16="http://schemas.microsoft.com/office/drawing/2014/main" id="{DD4A1EE7-9456-864E-9033-75B9E52B201F}"/>
              </a:ext>
            </a:extLst>
          </p:cNvPr>
          <p:cNvSpPr>
            <a:spLocks noGrp="1"/>
          </p:cNvSpPr>
          <p:nvPr>
            <p:ph idx="1"/>
          </p:nvPr>
        </p:nvSpPr>
        <p:spPr>
          <a:xfrm>
            <a:off x="0" y="2198100"/>
            <a:ext cx="5180263" cy="3124201"/>
          </a:xfrm>
        </p:spPr>
        <p:txBody>
          <a:bodyPr>
            <a:normAutofit fontScale="62500" lnSpcReduction="20000"/>
          </a:bodyPr>
          <a:lstStyle/>
          <a:p>
            <a:r>
              <a:rPr lang="ro-MD" sz="3500" dirty="0"/>
              <a:t>De rivier de Dnjestr ontspringt in de Karpaten (Oekraïne) en mondt bij de stad uit in de Zwarte Zee De witte citadel. Het heeft een totale lengte van 1.362 km, met een oppervlakte van het hele stroomgebied van 72.100 km2.De Dnjestr is de belangrijkste bron van drinkwater in de Republiek Moldavië, de slagader met een lengte van 700 km op het grondgebied van de republiek.</a:t>
            </a:r>
          </a:p>
        </p:txBody>
      </p:sp>
      <p:pic>
        <p:nvPicPr>
          <p:cNvPr id="6" name="Imagine 5">
            <a:extLst>
              <a:ext uri="{FF2B5EF4-FFF2-40B4-BE49-F238E27FC236}">
                <a16:creationId xmlns:a16="http://schemas.microsoft.com/office/drawing/2014/main" id="{085F0FEB-D6E0-6F4A-8F21-4541989C1AA2}"/>
              </a:ext>
            </a:extLst>
          </p:cNvPr>
          <p:cNvPicPr>
            <a:picLocks noChangeAspect="1"/>
          </p:cNvPicPr>
          <p:nvPr/>
        </p:nvPicPr>
        <p:blipFill>
          <a:blip r:embed="rId2"/>
          <a:stretch>
            <a:fillRect/>
          </a:stretch>
        </p:blipFill>
        <p:spPr>
          <a:xfrm>
            <a:off x="5180263" y="2639921"/>
            <a:ext cx="5424084" cy="4073368"/>
          </a:xfrm>
          <a:prstGeom prst="rect">
            <a:avLst/>
          </a:prstGeom>
        </p:spPr>
      </p:pic>
      <p:pic>
        <p:nvPicPr>
          <p:cNvPr id="9" name="Imagine 8">
            <a:extLst>
              <a:ext uri="{FF2B5EF4-FFF2-40B4-BE49-F238E27FC236}">
                <a16:creationId xmlns:a16="http://schemas.microsoft.com/office/drawing/2014/main" id="{B78527A9-40D4-0048-9CB4-948B9E5B5A70}"/>
              </a:ext>
            </a:extLst>
          </p:cNvPr>
          <p:cNvPicPr>
            <a:picLocks noChangeAspect="1"/>
          </p:cNvPicPr>
          <p:nvPr/>
        </p:nvPicPr>
        <p:blipFill>
          <a:blip r:embed="rId3"/>
          <a:stretch>
            <a:fillRect/>
          </a:stretch>
        </p:blipFill>
        <p:spPr>
          <a:xfrm>
            <a:off x="7797283" y="144711"/>
            <a:ext cx="4269376" cy="3827716"/>
          </a:xfrm>
          <a:prstGeom prst="rect">
            <a:avLst/>
          </a:prstGeom>
        </p:spPr>
      </p:pic>
    </p:spTree>
    <p:extLst>
      <p:ext uri="{BB962C8B-B14F-4D97-AF65-F5344CB8AC3E}">
        <p14:creationId xmlns:p14="http://schemas.microsoft.com/office/powerpoint/2010/main" val="21378392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lasă">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Ecran lat</PresentationFormat>
  <Slides>14</Slides>
  <Notes>0</Notes>
  <HiddenSlides>0</HiddenSlides>
  <ScaleCrop>false</ScaleCrop>
  <HeadingPairs>
    <vt:vector size="4" baseType="variant">
      <vt:variant>
        <vt:lpstr>Temă</vt:lpstr>
      </vt:variant>
      <vt:variant>
        <vt:i4>1</vt:i4>
      </vt:variant>
      <vt:variant>
        <vt:lpstr>Titluri diapozitive</vt:lpstr>
      </vt:variant>
      <vt:variant>
        <vt:i4>14</vt:i4>
      </vt:variant>
    </vt:vector>
  </HeadingPairs>
  <TitlesOfParts>
    <vt:vector size="15" baseType="lpstr">
      <vt:lpstr>Plasă</vt:lpstr>
      <vt:lpstr>Moldavië</vt:lpstr>
      <vt:lpstr>Chisinau </vt:lpstr>
      <vt:lpstr>Talen in MoldAvië </vt:lpstr>
      <vt:lpstr>traditioneel eten</vt:lpstr>
      <vt:lpstr>De Wijn </vt:lpstr>
      <vt:lpstr>Maia sandu </vt:lpstr>
      <vt:lpstr>Hoeveel mensen zijn nu in Moldavië? </vt:lpstr>
      <vt:lpstr>Wanneer? </vt:lpstr>
      <vt:lpstr>Dnjestr</vt:lpstr>
      <vt:lpstr>Geld </vt:lpstr>
      <vt:lpstr>Bălănești-heuveL </vt:lpstr>
      <vt:lpstr>Mijn school </vt:lpstr>
      <vt:lpstr>De vlag </vt:lpstr>
      <vt:lpstr>Iets over Moldavië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Moldavië</dc:title>
  <dc:creator>mirela schiopu</dc:creator>
  <cp:lastModifiedBy>mirela schiopu</cp:lastModifiedBy>
  <cp:revision>6</cp:revision>
  <dcterms:created xsi:type="dcterms:W3CDTF">2021-10-18T16:55:50Z</dcterms:created>
  <dcterms:modified xsi:type="dcterms:W3CDTF">2021-10-20T16:51:58Z</dcterms:modified>
</cp:coreProperties>
</file>